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1" r:id="rId4"/>
    <p:sldId id="259" r:id="rId5"/>
    <p:sldId id="264" r:id="rId6"/>
    <p:sldId id="262" r:id="rId7"/>
    <p:sldId id="260" r:id="rId8"/>
    <p:sldId id="268" r:id="rId9"/>
    <p:sldId id="279" r:id="rId10"/>
    <p:sldId id="257" r:id="rId11"/>
    <p:sldId id="263" r:id="rId12"/>
    <p:sldId id="269" r:id="rId13"/>
    <p:sldId id="276" r:id="rId14"/>
    <p:sldId id="274" r:id="rId15"/>
    <p:sldId id="277" r:id="rId16"/>
    <p:sldId id="273" r:id="rId17"/>
    <p:sldId id="275" r:id="rId18"/>
    <p:sldId id="270" r:id="rId19"/>
    <p:sldId id="258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EB3"/>
    <a:srgbClr val="CC3300"/>
    <a:srgbClr val="CEC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4660"/>
  </p:normalViewPr>
  <p:slideViewPr>
    <p:cSldViewPr snapToGrid="0">
      <p:cViewPr varScale="1">
        <p:scale>
          <a:sx n="69" d="100"/>
          <a:sy n="69" d="100"/>
        </p:scale>
        <p:origin x="4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0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5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17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399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7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84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65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48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2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05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94D86-A3C1-4450-89DB-52DD90AC4908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5061D-46B6-4BAA-8DA4-7C0DB0AEE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1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EROCA Trial:</a:t>
            </a:r>
            <a:br>
              <a:rPr lang="en-US" dirty="0"/>
            </a:br>
            <a:r>
              <a:rPr lang="en-US" dirty="0"/>
              <a:t>Statistical Design and Simulation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Juliana Tolles, MD, MHS</a:t>
            </a:r>
          </a:p>
          <a:p>
            <a:r>
              <a:rPr lang="en-US" dirty="0"/>
              <a:t>Kelley Kidwell, PhD</a:t>
            </a:r>
          </a:p>
        </p:txBody>
      </p:sp>
    </p:spTree>
    <p:extLst>
      <p:ext uri="{BB962C8B-B14F-4D97-AF65-F5344CB8AC3E}">
        <p14:creationId xmlns:p14="http://schemas.microsoft.com/office/powerpoint/2010/main" val="3129572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CFAA0-2036-49F7-8601-E6A97C976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553" y="30786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Example Scenarios For Simulation Generation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93" b="14683"/>
          <a:stretch/>
        </p:blipFill>
        <p:spPr>
          <a:xfrm>
            <a:off x="333501" y="1947290"/>
            <a:ext cx="2568491" cy="25949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2322" y="1642602"/>
            <a:ext cx="922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Null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16618"/>
          <a:stretch/>
        </p:blipFill>
        <p:spPr>
          <a:xfrm>
            <a:off x="3101582" y="1992067"/>
            <a:ext cx="2714275" cy="25949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11567" y="1530402"/>
            <a:ext cx="998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Strong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b="7525"/>
          <a:stretch/>
        </p:blipFill>
        <p:spPr>
          <a:xfrm>
            <a:off x="5962133" y="1992066"/>
            <a:ext cx="2661394" cy="25949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67560" y="1530402"/>
            <a:ext cx="888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Weak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312322" y="4724548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Time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112679" y="4710125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4511" y="4724548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Time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-244959" y="2998083"/>
            <a:ext cx="818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uwMRS</a:t>
            </a:r>
            <a:endParaRPr lang="en-US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CAED8CA-3A53-4910-B06E-B0CB45723C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8" t="39342" r="37289" b="13853"/>
          <a:stretch/>
        </p:blipFill>
        <p:spPr>
          <a:xfrm>
            <a:off x="9009730" y="1822556"/>
            <a:ext cx="2593909" cy="27644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3BE8649-CC1E-4417-B9B8-D9FAAACD0924}"/>
              </a:ext>
            </a:extLst>
          </p:cNvPr>
          <p:cNvSpPr txBox="1"/>
          <p:nvPr/>
        </p:nvSpPr>
        <p:spPr>
          <a:xfrm>
            <a:off x="9529295" y="1522048"/>
            <a:ext cx="1728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Weak Linear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87927D-1C43-47E7-840C-2E54118B6C22}"/>
              </a:ext>
            </a:extLst>
          </p:cNvPr>
          <p:cNvSpPr txBox="1"/>
          <p:nvPr/>
        </p:nvSpPr>
        <p:spPr>
          <a:xfrm>
            <a:off x="10008366" y="4724548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Time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30019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660" y="2432792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Learning from the results of simulation</a:t>
            </a:r>
          </a:p>
        </p:txBody>
      </p:sp>
    </p:spTree>
    <p:extLst>
      <p:ext uri="{BB962C8B-B14F-4D97-AF65-F5344CB8AC3E}">
        <p14:creationId xmlns:p14="http://schemas.microsoft.com/office/powerpoint/2010/main" val="3295523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23" y="209197"/>
            <a:ext cx="2607616" cy="149886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Sample Trial:</a:t>
            </a:r>
            <a:br>
              <a:rPr lang="en-US" sz="3600" dirty="0"/>
            </a:br>
            <a:r>
              <a:rPr lang="en-US" sz="3600" dirty="0"/>
              <a:t>p(open)&gt;40%</a:t>
            </a:r>
            <a:br>
              <a:rPr lang="en-US" sz="3600" dirty="0"/>
            </a:br>
            <a:r>
              <a:rPr lang="en-US" sz="3600" dirty="0"/>
              <a:t>p(close)&lt;10%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7CDE65-F967-48C5-AC69-7078E9A47D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3" t="10997" r="26572" b="6804"/>
          <a:stretch/>
        </p:blipFill>
        <p:spPr>
          <a:xfrm>
            <a:off x="2548990" y="209197"/>
            <a:ext cx="6659747" cy="621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424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2B8DDF1-89A9-43F4-96B3-02CD5E7575A0}"/>
              </a:ext>
            </a:extLst>
          </p:cNvPr>
          <p:cNvSpPr txBox="1">
            <a:spLocks/>
          </p:cNvSpPr>
          <p:nvPr/>
        </p:nvSpPr>
        <p:spPr>
          <a:xfrm>
            <a:off x="84841" y="220431"/>
            <a:ext cx="2607616" cy="14988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Sample Trial:</a:t>
            </a:r>
            <a:br>
              <a:rPr lang="en-US" sz="3200" dirty="0"/>
            </a:br>
            <a:r>
              <a:rPr lang="en-US" sz="3200" dirty="0"/>
              <a:t>p(open)&gt;40%</a:t>
            </a:r>
            <a:br>
              <a:rPr lang="en-US" sz="3200" dirty="0"/>
            </a:br>
            <a:r>
              <a:rPr lang="en-US" sz="3200" dirty="0"/>
              <a:t>p(close)&lt;10%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E22AC-62BA-46B7-8ABA-9F9CF1B755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2" t="10859" r="25850" b="6254"/>
          <a:stretch/>
        </p:blipFill>
        <p:spPr>
          <a:xfrm>
            <a:off x="2568648" y="209197"/>
            <a:ext cx="6761468" cy="627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03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DF6281-C3BE-480E-B26F-F15A452F58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6" t="11409" r="25928" b="6255"/>
          <a:stretch/>
        </p:blipFill>
        <p:spPr>
          <a:xfrm>
            <a:off x="2581359" y="209364"/>
            <a:ext cx="6756851" cy="625557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27DBC86-A09D-4372-AABA-7B51B8811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31" y="209364"/>
            <a:ext cx="2607616" cy="149886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Sample Trial:</a:t>
            </a:r>
            <a:br>
              <a:rPr lang="en-US" sz="3600" dirty="0"/>
            </a:br>
            <a:r>
              <a:rPr lang="en-US" sz="3600" dirty="0"/>
              <a:t>p(open)&gt;40%</a:t>
            </a:r>
            <a:br>
              <a:rPr lang="en-US" sz="3600" dirty="0"/>
            </a:br>
            <a:r>
              <a:rPr lang="en-US" sz="3600" dirty="0"/>
              <a:t>p(close)&lt;10%</a:t>
            </a:r>
          </a:p>
        </p:txBody>
      </p:sp>
    </p:spTree>
    <p:extLst>
      <p:ext uri="{BB962C8B-B14F-4D97-AF65-F5344CB8AC3E}">
        <p14:creationId xmlns:p14="http://schemas.microsoft.com/office/powerpoint/2010/main" val="826987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92480A-6F46-4161-9A31-FD2AC60B94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9" t="11203" r="26316" b="5705"/>
          <a:stretch/>
        </p:blipFill>
        <p:spPr>
          <a:xfrm>
            <a:off x="2548991" y="209364"/>
            <a:ext cx="6724482" cy="630549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6CD41C-F2CC-4760-9A9A-2063EA6D2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78" y="220765"/>
            <a:ext cx="2607616" cy="149886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Sample Trial:</a:t>
            </a:r>
            <a:br>
              <a:rPr lang="en-US" sz="3600" dirty="0"/>
            </a:br>
            <a:r>
              <a:rPr lang="en-US" sz="3600" dirty="0"/>
              <a:t>p(open)&gt;40%</a:t>
            </a:r>
            <a:br>
              <a:rPr lang="en-US" sz="3600" dirty="0"/>
            </a:br>
            <a:r>
              <a:rPr lang="en-US" sz="3600" dirty="0"/>
              <a:t>p(close)&lt;10%</a:t>
            </a:r>
          </a:p>
        </p:txBody>
      </p:sp>
    </p:spTree>
    <p:extLst>
      <p:ext uri="{BB962C8B-B14F-4D97-AF65-F5344CB8AC3E}">
        <p14:creationId xmlns:p14="http://schemas.microsoft.com/office/powerpoint/2010/main" val="1264955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0C4F9-5738-43D9-88E8-F598EF3E6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97" y="195442"/>
            <a:ext cx="10181734" cy="568129"/>
          </a:xfrm>
        </p:spPr>
        <p:txBody>
          <a:bodyPr>
            <a:noAutofit/>
          </a:bodyPr>
          <a:lstStyle/>
          <a:p>
            <a:r>
              <a:rPr lang="en-US" sz="3600" dirty="0"/>
              <a:t>Operating characteristics under open/close threshold*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78B080-8E29-4A28-A20D-6EB0F01E8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29" y="895546"/>
            <a:ext cx="7094342" cy="5767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2D846C-1D76-417C-BAAA-1527943A0991}"/>
              </a:ext>
            </a:extLst>
          </p:cNvPr>
          <p:cNvSpPr txBox="1"/>
          <p:nvPr/>
        </p:nvSpPr>
        <p:spPr>
          <a:xfrm>
            <a:off x="5744782" y="6240535"/>
            <a:ext cx="7024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Time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9A3326-B150-4344-B3AD-E00ACE16FBB6}"/>
              </a:ext>
            </a:extLst>
          </p:cNvPr>
          <p:cNvSpPr txBox="1"/>
          <p:nvPr/>
        </p:nvSpPr>
        <p:spPr>
          <a:xfrm>
            <a:off x="8188885" y="6434628"/>
            <a:ext cx="778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502949"/>
            <a:ext cx="22306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*Example of diagnostic data</a:t>
            </a:r>
          </a:p>
        </p:txBody>
      </p:sp>
    </p:spTree>
    <p:extLst>
      <p:ext uri="{BB962C8B-B14F-4D97-AF65-F5344CB8AC3E}">
        <p14:creationId xmlns:p14="http://schemas.microsoft.com/office/powerpoint/2010/main" val="2477908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A55D19B-3C29-480C-9C5E-23D9C554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49" y="909528"/>
            <a:ext cx="7070102" cy="574730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84A009B-16CE-46A2-8E93-F16D425321AC}"/>
              </a:ext>
            </a:extLst>
          </p:cNvPr>
          <p:cNvSpPr txBox="1">
            <a:spLocks/>
          </p:cNvSpPr>
          <p:nvPr/>
        </p:nvSpPr>
        <p:spPr>
          <a:xfrm>
            <a:off x="168897" y="195442"/>
            <a:ext cx="10181734" cy="568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Operating characteristics under open/close threshold*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7A81A7-455D-4C21-A41D-DDCBEFC13F50}"/>
              </a:ext>
            </a:extLst>
          </p:cNvPr>
          <p:cNvSpPr txBox="1"/>
          <p:nvPr/>
        </p:nvSpPr>
        <p:spPr>
          <a:xfrm>
            <a:off x="5744782" y="6246453"/>
            <a:ext cx="7024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Time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68A903-C03A-4625-B561-2E4BEFDA508D}"/>
              </a:ext>
            </a:extLst>
          </p:cNvPr>
          <p:cNvSpPr txBox="1"/>
          <p:nvPr/>
        </p:nvSpPr>
        <p:spPr>
          <a:xfrm>
            <a:off x="8200550" y="6441394"/>
            <a:ext cx="778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502949"/>
            <a:ext cx="22306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*Example of diagnostic data</a:t>
            </a:r>
          </a:p>
        </p:txBody>
      </p:sp>
    </p:spTree>
    <p:extLst>
      <p:ext uri="{BB962C8B-B14F-4D97-AF65-F5344CB8AC3E}">
        <p14:creationId xmlns:p14="http://schemas.microsoft.com/office/powerpoint/2010/main" val="347567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614" y="122335"/>
            <a:ext cx="9352177" cy="55870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Operating Characteristics: Probability of a Positive Trial*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EB13C3-8E8C-49F3-A890-AD5D3F676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143750"/>
              </p:ext>
            </p:extLst>
          </p:nvPr>
        </p:nvGraphicFramePr>
        <p:xfrm>
          <a:off x="951321" y="769822"/>
          <a:ext cx="10455111" cy="55649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90742">
                  <a:extLst>
                    <a:ext uri="{9D8B030D-6E8A-4147-A177-3AD203B41FA5}">
                      <a16:colId xmlns:a16="http://schemas.microsoft.com/office/drawing/2014/main" val="2734171370"/>
                    </a:ext>
                  </a:extLst>
                </a:gridCol>
                <a:gridCol w="2506781">
                  <a:extLst>
                    <a:ext uri="{9D8B030D-6E8A-4147-A177-3AD203B41FA5}">
                      <a16:colId xmlns:a16="http://schemas.microsoft.com/office/drawing/2014/main" val="267306210"/>
                    </a:ext>
                  </a:extLst>
                </a:gridCol>
                <a:gridCol w="2109365">
                  <a:extLst>
                    <a:ext uri="{9D8B030D-6E8A-4147-A177-3AD203B41FA5}">
                      <a16:colId xmlns:a16="http://schemas.microsoft.com/office/drawing/2014/main" val="3292949008"/>
                    </a:ext>
                  </a:extLst>
                </a:gridCol>
                <a:gridCol w="2048223">
                  <a:extLst>
                    <a:ext uri="{9D8B030D-6E8A-4147-A177-3AD203B41FA5}">
                      <a16:colId xmlns:a16="http://schemas.microsoft.com/office/drawing/2014/main" val="2188371172"/>
                    </a:ext>
                  </a:extLst>
                </a:gridCol>
              </a:tblGrid>
              <a:tr h="5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open/close probability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Null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Weak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Strong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11168402"/>
                  </a:ext>
                </a:extLst>
              </a:tr>
              <a:tr h="5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0.10/0.05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0.76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53381367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0.20/0.05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0.77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81304680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0.30/0.05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04901767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0.30/0.10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48791772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0.40/0.05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78342788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0.40/0.10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0.023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0.23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65262832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0.50/0.05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24420986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0.50/0.10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0.22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0.90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45971111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0.60/0.05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77465159"/>
                  </a:ext>
                </a:extLst>
              </a:tr>
              <a:tr h="5027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0.60/0.10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0.014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0.17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0.86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79389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502949"/>
            <a:ext cx="22306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*Example of diagnostic data</a:t>
            </a:r>
          </a:p>
        </p:txBody>
      </p:sp>
    </p:spTree>
    <p:extLst>
      <p:ext uri="{BB962C8B-B14F-4D97-AF65-F5344CB8AC3E}">
        <p14:creationId xmlns:p14="http://schemas.microsoft.com/office/powerpoint/2010/main" val="1318156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910DD-F958-41C8-8C14-EF5481F8B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34" y="239022"/>
            <a:ext cx="10515600" cy="557296"/>
          </a:xfrm>
        </p:spPr>
        <p:txBody>
          <a:bodyPr>
            <a:noAutofit/>
          </a:bodyPr>
          <a:lstStyle/>
          <a:p>
            <a:r>
              <a:rPr lang="en-US" sz="3600" dirty="0"/>
              <a:t>Future Directions: Planned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0AA3B-C102-47AB-B85D-32E4A6BF8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88579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b="1" dirty="0"/>
              <a:t>Adaptive enrichment of eligibility window</a:t>
            </a:r>
          </a:p>
          <a:p>
            <a:pPr marL="514350" indent="-514350">
              <a:buAutoNum type="arabicPeriod"/>
            </a:pPr>
            <a:r>
              <a:rPr lang="en-US" sz="3200" dirty="0"/>
              <a:t>Early “arm-dropping” (100% randomization to treatment) for success</a:t>
            </a:r>
          </a:p>
          <a:p>
            <a:pPr marL="514350" indent="-514350">
              <a:buAutoNum type="arabicPeriod"/>
            </a:pPr>
            <a:r>
              <a:rPr lang="en-US" sz="3200" dirty="0"/>
              <a:t>Early stopping for futility</a:t>
            </a:r>
          </a:p>
          <a:p>
            <a:pPr marL="514350" indent="-514350">
              <a:buAutoNum type="arabicPeriod"/>
            </a:pPr>
            <a:r>
              <a:rPr lang="en-US" sz="3200" dirty="0"/>
              <a:t>Build in time-delay to information</a:t>
            </a:r>
          </a:p>
          <a:p>
            <a:pPr marL="514350" indent="-514350">
              <a:buAutoNum type="arabicPeriod"/>
            </a:pPr>
            <a:r>
              <a:rPr lang="en-US" sz="3200" dirty="0"/>
              <a:t>Optimize the number and frequency of interims</a:t>
            </a:r>
          </a:p>
        </p:txBody>
      </p:sp>
    </p:spTree>
    <p:extLst>
      <p:ext uri="{BB962C8B-B14F-4D97-AF65-F5344CB8AC3E}">
        <p14:creationId xmlns:p14="http://schemas.microsoft.com/office/powerpoint/2010/main" val="3135966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211"/>
            <a:ext cx="5955632" cy="619710"/>
          </a:xfrm>
        </p:spPr>
        <p:txBody>
          <a:bodyPr>
            <a:normAutofit/>
          </a:bodyPr>
          <a:lstStyle/>
          <a:p>
            <a:r>
              <a:rPr lang="en-US" sz="3600" dirty="0"/>
              <a:t>EROCA Trial: Design Challenges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926971" y="2935304"/>
            <a:ext cx="8714266" cy="774446"/>
            <a:chOff x="1664976" y="3202442"/>
            <a:chExt cx="5449455" cy="371351"/>
          </a:xfrm>
        </p:grpSpPr>
        <p:sp>
          <p:nvSpPr>
            <p:cNvPr id="24" name="Rectangle 23"/>
            <p:cNvSpPr/>
            <p:nvPr/>
          </p:nvSpPr>
          <p:spPr>
            <a:xfrm>
              <a:off x="1664976" y="3208033"/>
              <a:ext cx="5449455" cy="36576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119482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573988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028494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483000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6210036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37506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392012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846518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301024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755530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664542" y="3202442"/>
              <a:ext cx="0" cy="3657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6094000" y="384804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31885" y="384223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90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926971" y="1956619"/>
            <a:ext cx="4337481" cy="7522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6264452" y="1969449"/>
            <a:ext cx="0" cy="739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26971" y="1969449"/>
            <a:ext cx="0" cy="7394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465585" y="2040374"/>
            <a:ext cx="1368552" cy="58477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Eligible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17619" y="383076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683986" y="4448005"/>
            <a:ext cx="3511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Time post-arrest (minutes)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9526829" y="1560484"/>
            <a:ext cx="2150205" cy="1267450"/>
            <a:chOff x="9526829" y="1588401"/>
            <a:chExt cx="2150205" cy="1267450"/>
          </a:xfrm>
        </p:grpSpPr>
        <p:sp>
          <p:nvSpPr>
            <p:cNvPr id="3" name="TextBox 2"/>
            <p:cNvSpPr txBox="1"/>
            <p:nvPr/>
          </p:nvSpPr>
          <p:spPr>
            <a:xfrm>
              <a:off x="9526829" y="1588401"/>
              <a:ext cx="215020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0000"/>
                  </a:solidFill>
                </a:rPr>
                <a:t>Possible limit of</a:t>
              </a:r>
            </a:p>
            <a:p>
              <a:pPr algn="ctr"/>
              <a:r>
                <a:rPr lang="en-US" sz="2400" dirty="0">
                  <a:solidFill>
                    <a:srgbClr val="FF0000"/>
                  </a:solidFill>
                </a:rPr>
                <a:t> benefit</a:t>
              </a:r>
            </a:p>
          </p:txBody>
        </p:sp>
        <p:sp>
          <p:nvSpPr>
            <p:cNvPr id="4" name="Down Arrow 3"/>
            <p:cNvSpPr/>
            <p:nvPr/>
          </p:nvSpPr>
          <p:spPr>
            <a:xfrm>
              <a:off x="10507613" y="2437170"/>
              <a:ext cx="267248" cy="41868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32280" y="3886348"/>
            <a:ext cx="2150205" cy="1354549"/>
            <a:chOff x="9744158" y="690975"/>
            <a:chExt cx="2150205" cy="1354549"/>
          </a:xfrm>
        </p:grpSpPr>
        <p:sp>
          <p:nvSpPr>
            <p:cNvPr id="41" name="TextBox 40"/>
            <p:cNvSpPr txBox="1"/>
            <p:nvPr/>
          </p:nvSpPr>
          <p:spPr>
            <a:xfrm>
              <a:off x="9744158" y="1214527"/>
              <a:ext cx="215020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0000"/>
                  </a:solidFill>
                </a:rPr>
                <a:t>Possible limit of</a:t>
              </a:r>
            </a:p>
            <a:p>
              <a:pPr algn="ctr"/>
              <a:r>
                <a:rPr lang="en-US" sz="2400" dirty="0">
                  <a:solidFill>
                    <a:srgbClr val="FF0000"/>
                  </a:solidFill>
                </a:rPr>
                <a:t> benefit</a:t>
              </a:r>
            </a:p>
          </p:txBody>
        </p:sp>
        <p:sp>
          <p:nvSpPr>
            <p:cNvPr id="42" name="Down Arrow 41"/>
            <p:cNvSpPr/>
            <p:nvPr/>
          </p:nvSpPr>
          <p:spPr>
            <a:xfrm rot="10800000">
              <a:off x="10685638" y="690975"/>
              <a:ext cx="267248" cy="41868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323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839A1F-3B72-4689-9164-5AC7C9EAC8E2}"/>
              </a:ext>
            </a:extLst>
          </p:cNvPr>
          <p:cNvSpPr txBox="1"/>
          <p:nvPr/>
        </p:nvSpPr>
        <p:spPr>
          <a:xfrm>
            <a:off x="328475" y="2243630"/>
            <a:ext cx="2582944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Generate subjects with accrual timestamp and randomize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3B3910-11F2-4515-8F4C-71C04EC34821}"/>
              </a:ext>
            </a:extLst>
          </p:cNvPr>
          <p:cNvSpPr txBox="1"/>
          <p:nvPr/>
        </p:nvSpPr>
        <p:spPr>
          <a:xfrm>
            <a:off x="1324678" y="371718"/>
            <a:ext cx="279033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Generate outcomes according to arm &amp; time to ECMO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EBBF2E-494E-425B-885C-8A9C6BF13196}"/>
              </a:ext>
            </a:extLst>
          </p:cNvPr>
          <p:cNvSpPr txBox="1"/>
          <p:nvPr/>
        </p:nvSpPr>
        <p:spPr>
          <a:xfrm>
            <a:off x="7799359" y="440619"/>
            <a:ext cx="404847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Estimate posterior probability of treatment super-superiority</a:t>
            </a:r>
          </a:p>
          <a:p>
            <a:pPr algn="ctr"/>
            <a:r>
              <a:rPr lang="en-US" sz="2400" dirty="0"/>
              <a:t>(all time windows)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C87AEB-2956-4B27-9697-D502687A66AE}"/>
              </a:ext>
            </a:extLst>
          </p:cNvPr>
          <p:cNvSpPr txBox="1"/>
          <p:nvPr/>
        </p:nvSpPr>
        <p:spPr>
          <a:xfrm>
            <a:off x="7526090" y="2572517"/>
            <a:ext cx="404847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Compare posterior probability in latest open eligibility window to </a:t>
            </a:r>
            <a:r>
              <a:rPr lang="en-US" sz="2400" b="1" i="1" dirty="0">
                <a:solidFill>
                  <a:srgbClr val="CC3300"/>
                </a:solidFill>
              </a:rPr>
              <a:t>prespecified</a:t>
            </a:r>
            <a:r>
              <a:rPr lang="en-US" sz="2400" dirty="0"/>
              <a:t> open/close thresholds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ADBC4D-DF1F-4C07-9DC1-F3243C341905}"/>
              </a:ext>
            </a:extLst>
          </p:cNvPr>
          <p:cNvSpPr txBox="1"/>
          <p:nvPr/>
        </p:nvSpPr>
        <p:spPr>
          <a:xfrm>
            <a:off x="2719846" y="4499874"/>
            <a:ext cx="37372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(Re)define eligibility window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C1D925-D021-44BC-A7D1-481A66A9A3FD}"/>
              </a:ext>
            </a:extLst>
          </p:cNvPr>
          <p:cNvSpPr txBox="1"/>
          <p:nvPr/>
        </p:nvSpPr>
        <p:spPr>
          <a:xfrm>
            <a:off x="8677181" y="5396389"/>
            <a:ext cx="291725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Terminate for futility if </a:t>
            </a:r>
            <a:r>
              <a:rPr lang="en-US" sz="2400" b="1" i="1" dirty="0">
                <a:solidFill>
                  <a:srgbClr val="CC3300"/>
                </a:solidFill>
              </a:rPr>
              <a:t>prespecified</a:t>
            </a:r>
            <a:r>
              <a:rPr lang="en-US" sz="2400" dirty="0"/>
              <a:t> threshold met</a:t>
            </a:r>
          </a:p>
        </p:txBody>
      </p:sp>
      <p:sp>
        <p:nvSpPr>
          <p:cNvPr id="34" name="Freeform 12">
            <a:extLst>
              <a:ext uri="{FF2B5EF4-FFF2-40B4-BE49-F238E27FC236}">
                <a16:creationId xmlns:a16="http://schemas.microsoft.com/office/drawing/2014/main" id="{B9F97A1C-03C0-4F64-B44D-772E6C6DF637}"/>
              </a:ext>
            </a:extLst>
          </p:cNvPr>
          <p:cNvSpPr>
            <a:spLocks/>
          </p:cNvSpPr>
          <p:nvPr/>
        </p:nvSpPr>
        <p:spPr bwMode="auto">
          <a:xfrm rot="10800000">
            <a:off x="6852309" y="4424853"/>
            <a:ext cx="2754146" cy="269453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7" name="Freeform 15">
            <a:extLst>
              <a:ext uri="{FF2B5EF4-FFF2-40B4-BE49-F238E27FC236}">
                <a16:creationId xmlns:a16="http://schemas.microsoft.com/office/drawing/2014/main" id="{166B68FB-5CA5-4950-A71A-301B5B2C9D38}"/>
              </a:ext>
            </a:extLst>
          </p:cNvPr>
          <p:cNvSpPr>
            <a:spLocks/>
          </p:cNvSpPr>
          <p:nvPr/>
        </p:nvSpPr>
        <p:spPr bwMode="auto">
          <a:xfrm rot="302953">
            <a:off x="9637532" y="4454021"/>
            <a:ext cx="695304" cy="736858"/>
          </a:xfrm>
          <a:custGeom>
            <a:avLst/>
            <a:gdLst>
              <a:gd name="T0" fmla="*/ 0 w 816"/>
              <a:gd name="T1" fmla="*/ 0 h 528"/>
              <a:gd name="T2" fmla="*/ 102550082 w 816"/>
              <a:gd name="T3" fmla="*/ 1864656385 h 528"/>
              <a:gd name="T4" fmla="*/ 348671089 w 816"/>
              <a:gd name="T5" fmla="*/ 2147483647 h 528"/>
              <a:gd name="T6" fmla="*/ 0 60000 65536"/>
              <a:gd name="T7" fmla="*/ 0 60000 65536"/>
              <a:gd name="T8" fmla="*/ 0 60000 65536"/>
              <a:gd name="T9" fmla="*/ 0 w 816"/>
              <a:gd name="T10" fmla="*/ 0 h 528"/>
              <a:gd name="T11" fmla="*/ 816 w 816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28">
                <a:moveTo>
                  <a:pt x="0" y="0"/>
                </a:moveTo>
                <a:cubicBezTo>
                  <a:pt x="52" y="172"/>
                  <a:pt x="104" y="344"/>
                  <a:pt x="240" y="432"/>
                </a:cubicBezTo>
                <a:cubicBezTo>
                  <a:pt x="376" y="520"/>
                  <a:pt x="596" y="524"/>
                  <a:pt x="816" y="528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131332-7E28-4083-A87A-B4D7F19F0F98}"/>
              </a:ext>
            </a:extLst>
          </p:cNvPr>
          <p:cNvSpPr txBox="1"/>
          <p:nvPr/>
        </p:nvSpPr>
        <p:spPr>
          <a:xfrm>
            <a:off x="4882389" y="208685"/>
            <a:ext cx="208996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Bayesian</a:t>
            </a:r>
          </a:p>
          <a:p>
            <a:pPr algn="ctr"/>
            <a:r>
              <a:rPr lang="en-US" sz="2400" dirty="0"/>
              <a:t>  decreasing step</a:t>
            </a:r>
          </a:p>
          <a:p>
            <a:pPr algn="ctr"/>
            <a:r>
              <a:rPr lang="en-US" sz="2400" dirty="0"/>
              <a:t> function</a:t>
            </a:r>
          </a:p>
        </p:txBody>
      </p:sp>
      <p:sp>
        <p:nvSpPr>
          <p:cNvPr id="40" name="Freeform 14">
            <a:extLst>
              <a:ext uri="{FF2B5EF4-FFF2-40B4-BE49-F238E27FC236}">
                <a16:creationId xmlns:a16="http://schemas.microsoft.com/office/drawing/2014/main" id="{5815A6FA-9D54-499A-B28F-2BA76E06110D}"/>
              </a:ext>
            </a:extLst>
          </p:cNvPr>
          <p:cNvSpPr>
            <a:spLocks/>
          </p:cNvSpPr>
          <p:nvPr/>
        </p:nvSpPr>
        <p:spPr bwMode="auto">
          <a:xfrm rot="-5400000">
            <a:off x="1131969" y="3586794"/>
            <a:ext cx="975955" cy="1767549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5" name="Freeform 11">
            <a:extLst>
              <a:ext uri="{FF2B5EF4-FFF2-40B4-BE49-F238E27FC236}">
                <a16:creationId xmlns:a16="http://schemas.microsoft.com/office/drawing/2014/main" id="{FB0B65F6-B0FE-4A9C-899C-11986A8A89B1}"/>
              </a:ext>
            </a:extLst>
          </p:cNvPr>
          <p:cNvSpPr>
            <a:spLocks/>
          </p:cNvSpPr>
          <p:nvPr/>
        </p:nvSpPr>
        <p:spPr bwMode="auto">
          <a:xfrm>
            <a:off x="645170" y="1033146"/>
            <a:ext cx="617130" cy="981515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ECD37D9-46DF-4C0B-AAF9-38BC9A17BC59}"/>
              </a:ext>
            </a:extLst>
          </p:cNvPr>
          <p:cNvCxnSpPr>
            <a:cxnSpLocks/>
          </p:cNvCxnSpPr>
          <p:nvPr/>
        </p:nvCxnSpPr>
        <p:spPr>
          <a:xfrm>
            <a:off x="4234881" y="971883"/>
            <a:ext cx="553914" cy="0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8C991C1-99AD-414E-A2E9-90F9D5826E85}"/>
              </a:ext>
            </a:extLst>
          </p:cNvPr>
          <p:cNvCxnSpPr>
            <a:cxnSpLocks/>
          </p:cNvCxnSpPr>
          <p:nvPr/>
        </p:nvCxnSpPr>
        <p:spPr>
          <a:xfrm>
            <a:off x="7141025" y="971883"/>
            <a:ext cx="553914" cy="0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4E6B08-DF6A-4984-B803-DDB6E77A06E7}"/>
              </a:ext>
            </a:extLst>
          </p:cNvPr>
          <p:cNvCxnSpPr>
            <a:cxnSpLocks/>
          </p:cNvCxnSpPr>
          <p:nvPr/>
        </p:nvCxnSpPr>
        <p:spPr>
          <a:xfrm>
            <a:off x="9703199" y="1817235"/>
            <a:ext cx="0" cy="579624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BAE04EF-0071-4991-8D1D-01026C23135B}"/>
              </a:ext>
            </a:extLst>
          </p:cNvPr>
          <p:cNvGrpSpPr/>
          <p:nvPr/>
        </p:nvGrpSpPr>
        <p:grpSpPr>
          <a:xfrm>
            <a:off x="3593209" y="1203861"/>
            <a:ext cx="1729961" cy="1565918"/>
            <a:chOff x="3518032" y="2218660"/>
            <a:chExt cx="1729961" cy="1565918"/>
          </a:xfrm>
        </p:grpSpPr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8E145B3F-DCF7-4E94-9F6C-0BF0A04DEB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0387" y="2218660"/>
              <a:ext cx="0" cy="645430"/>
            </a:xfrm>
            <a:prstGeom prst="straightConnector1">
              <a:avLst/>
            </a:prstGeom>
            <a:ln w="79375">
              <a:solidFill>
                <a:srgbClr val="C00000"/>
              </a:solidFill>
              <a:headEnd w="lg" len="lg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A31193-1325-4573-BE08-3CD48A6970BB}"/>
                </a:ext>
              </a:extLst>
            </p:cNvPr>
            <p:cNvSpPr txBox="1"/>
            <p:nvPr/>
          </p:nvSpPr>
          <p:spPr>
            <a:xfrm>
              <a:off x="3518032" y="2953581"/>
              <a:ext cx="17299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CC3300"/>
                  </a:solidFill>
                </a:rPr>
                <a:t>Prespecified</a:t>
              </a:r>
            </a:p>
            <a:p>
              <a:pPr algn="ctr"/>
              <a:r>
                <a:rPr lang="en-US" sz="2400" dirty="0"/>
                <a:t>interim</a:t>
              </a:r>
            </a:p>
          </p:txBody>
        </p:sp>
      </p:grpSp>
      <p:sp>
        <p:nvSpPr>
          <p:cNvPr id="2" name="Plus Sign 1">
            <a:extLst>
              <a:ext uri="{FF2B5EF4-FFF2-40B4-BE49-F238E27FC236}">
                <a16:creationId xmlns:a16="http://schemas.microsoft.com/office/drawing/2014/main" id="{D7CC5BD0-C18F-4B5B-9E0B-E67F48389174}"/>
              </a:ext>
            </a:extLst>
          </p:cNvPr>
          <p:cNvSpPr/>
          <p:nvPr/>
        </p:nvSpPr>
        <p:spPr>
          <a:xfrm>
            <a:off x="4391199" y="5012704"/>
            <a:ext cx="518140" cy="461665"/>
          </a:xfrm>
          <a:prstGeom prst="mathPlus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6392AB-6517-4EB2-ADC3-3ADF9B6D2C40}"/>
              </a:ext>
            </a:extLst>
          </p:cNvPr>
          <p:cNvSpPr txBox="1"/>
          <p:nvPr/>
        </p:nvSpPr>
        <p:spPr>
          <a:xfrm>
            <a:off x="1501180" y="5528102"/>
            <a:ext cx="629817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 Determine windows in which all subjects will be randomized to treatment due to high probability of superiority</a:t>
            </a:r>
          </a:p>
        </p:txBody>
      </p:sp>
    </p:spTree>
    <p:extLst>
      <p:ext uri="{BB962C8B-B14F-4D97-AF65-F5344CB8AC3E}">
        <p14:creationId xmlns:p14="http://schemas.microsoft.com/office/powerpoint/2010/main" val="215253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8" y="254440"/>
            <a:ext cx="5955632" cy="619710"/>
          </a:xfrm>
        </p:spPr>
        <p:txBody>
          <a:bodyPr>
            <a:normAutofit/>
          </a:bodyPr>
          <a:lstStyle/>
          <a:p>
            <a:r>
              <a:rPr lang="en-US" sz="3600" dirty="0"/>
              <a:t>EROCA Trial: Design Challenges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4852A75-3B5C-45A1-8C13-EC3E4CFAA283}"/>
              </a:ext>
            </a:extLst>
          </p:cNvPr>
          <p:cNvGrpSpPr/>
          <p:nvPr/>
        </p:nvGrpSpPr>
        <p:grpSpPr>
          <a:xfrm>
            <a:off x="4639117" y="188494"/>
            <a:ext cx="6945720" cy="6481011"/>
            <a:chOff x="3881418" y="57775"/>
            <a:chExt cx="6945720" cy="6481011"/>
          </a:xfrm>
        </p:grpSpPr>
        <p:sp>
          <p:nvSpPr>
            <p:cNvPr id="6" name="Oval 5"/>
            <p:cNvSpPr/>
            <p:nvPr/>
          </p:nvSpPr>
          <p:spPr>
            <a:xfrm>
              <a:off x="3881418" y="57775"/>
              <a:ext cx="6945720" cy="648101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58910" y="779103"/>
              <a:ext cx="35589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Eligibility criteria too broad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D9B96C-6272-482B-A6A4-3E51F0BBFBDC}"/>
              </a:ext>
            </a:extLst>
          </p:cNvPr>
          <p:cNvGrpSpPr/>
          <p:nvPr/>
        </p:nvGrpSpPr>
        <p:grpSpPr>
          <a:xfrm>
            <a:off x="5653525" y="1431582"/>
            <a:ext cx="4916903" cy="4435642"/>
            <a:chOff x="-1382669" y="929714"/>
            <a:chExt cx="4916903" cy="443564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5" name="Oval 4"/>
            <p:cNvSpPr/>
            <p:nvPr/>
          </p:nvSpPr>
          <p:spPr>
            <a:xfrm>
              <a:off x="-1382669" y="929714"/>
              <a:ext cx="4916903" cy="4435642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224157" y="1615978"/>
              <a:ext cx="2768065" cy="461665"/>
            </a:xfrm>
            <a:prstGeom prst="rect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Patients who benefit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0637271-EDFE-40CE-8DA0-9084E6C2DC68}"/>
              </a:ext>
            </a:extLst>
          </p:cNvPr>
          <p:cNvGrpSpPr/>
          <p:nvPr/>
        </p:nvGrpSpPr>
        <p:grpSpPr>
          <a:xfrm>
            <a:off x="6861870" y="3065640"/>
            <a:ext cx="2500211" cy="2346859"/>
            <a:chOff x="10427072" y="842519"/>
            <a:chExt cx="2500211" cy="2346859"/>
          </a:xfrm>
        </p:grpSpPr>
        <p:sp>
          <p:nvSpPr>
            <p:cNvPr id="7" name="Oval 6"/>
            <p:cNvSpPr/>
            <p:nvPr/>
          </p:nvSpPr>
          <p:spPr>
            <a:xfrm>
              <a:off x="10427072" y="842519"/>
              <a:ext cx="2500211" cy="2346859"/>
            </a:xfrm>
            <a:prstGeom prst="ellipse">
              <a:avLst/>
            </a:prstGeom>
            <a:solidFill>
              <a:srgbClr val="F3BEB3"/>
            </a:solidFill>
            <a:ln>
              <a:solidFill>
                <a:srgbClr val="F3BE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650773" y="1600449"/>
              <a:ext cx="22620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Eligibility criteria</a:t>
              </a:r>
            </a:p>
            <a:p>
              <a:pPr algn="ctr"/>
              <a:r>
                <a:rPr lang="en-US" sz="2400" dirty="0"/>
                <a:t> too narrow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111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314411" y="231594"/>
            <a:ext cx="4936986" cy="617260"/>
          </a:xfrm>
        </p:spPr>
        <p:txBody>
          <a:bodyPr/>
          <a:lstStyle/>
          <a:p>
            <a:pPr eaLnBrk="1" hangingPunct="1"/>
            <a:r>
              <a:rPr lang="en-US" sz="3600" dirty="0"/>
              <a:t>The Adaptive Process</a:t>
            </a: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4264026" y="2514601"/>
            <a:ext cx="3000375" cy="727075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Analyze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Available Data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496282" y="3714888"/>
            <a:ext cx="1706686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Continue Data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</a:rPr>
              <a:t>Collection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2220543" y="1270000"/>
            <a:ext cx="3661515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Begin Data Collection with Initial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Allocation and Sampling Rules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7588334" y="3708400"/>
            <a:ext cx="1276183" cy="707886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Stopping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Rule Met?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8782050" y="5619353"/>
            <a:ext cx="1182118" cy="400110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Stop Trial</a:t>
            </a: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4413375" y="4851401"/>
            <a:ext cx="2679451" cy="1015663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Calibri" panose="020F0502020204030204" pitchFamily="34" charset="0"/>
              </a:rPr>
              <a:t>Revise Allocation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and Sampling Rules</a:t>
            </a:r>
          </a:p>
          <a:p>
            <a:pPr algn="ctr"/>
            <a:r>
              <a:rPr lang="en-US" sz="2000" b="1">
                <a:latin typeface="Calibri" panose="020F0502020204030204" pitchFamily="34" charset="0"/>
              </a:rPr>
              <a:t>per Adaptive Algorithm</a:t>
            </a:r>
          </a:p>
        </p:txBody>
      </p:sp>
      <p:sp>
        <p:nvSpPr>
          <p:cNvPr id="21513" name="Freeform 10"/>
          <p:cNvSpPr>
            <a:spLocks/>
          </p:cNvSpPr>
          <p:nvPr/>
        </p:nvSpPr>
        <p:spPr bwMode="auto">
          <a:xfrm>
            <a:off x="2892425" y="1981200"/>
            <a:ext cx="1295400" cy="838200"/>
          </a:xfrm>
          <a:custGeom>
            <a:avLst/>
            <a:gdLst>
              <a:gd name="T0" fmla="*/ 0 w 816"/>
              <a:gd name="T1" fmla="*/ 0 h 528"/>
              <a:gd name="T2" fmla="*/ 604837517 w 816"/>
              <a:gd name="T3" fmla="*/ 1088707393 h 528"/>
              <a:gd name="T4" fmla="*/ 2056447678 w 816"/>
              <a:gd name="T5" fmla="*/ 1330642282 h 528"/>
              <a:gd name="T6" fmla="*/ 0 60000 65536"/>
              <a:gd name="T7" fmla="*/ 0 60000 65536"/>
              <a:gd name="T8" fmla="*/ 0 60000 65536"/>
              <a:gd name="T9" fmla="*/ 0 w 816"/>
              <a:gd name="T10" fmla="*/ 0 h 528"/>
              <a:gd name="T11" fmla="*/ 816 w 816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28">
                <a:moveTo>
                  <a:pt x="0" y="0"/>
                </a:moveTo>
                <a:cubicBezTo>
                  <a:pt x="52" y="172"/>
                  <a:pt x="104" y="344"/>
                  <a:pt x="240" y="432"/>
                </a:cubicBezTo>
                <a:cubicBezTo>
                  <a:pt x="376" y="520"/>
                  <a:pt x="596" y="524"/>
                  <a:pt x="816" y="528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none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4" name="Freeform 11"/>
          <p:cNvSpPr>
            <a:spLocks/>
          </p:cNvSpPr>
          <p:nvPr/>
        </p:nvSpPr>
        <p:spPr bwMode="auto">
          <a:xfrm>
            <a:off x="3349625" y="2819400"/>
            <a:ext cx="914400" cy="914400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5" name="Freeform 12"/>
          <p:cNvSpPr>
            <a:spLocks/>
          </p:cNvSpPr>
          <p:nvPr/>
        </p:nvSpPr>
        <p:spPr bwMode="auto">
          <a:xfrm rot="10800000">
            <a:off x="7092826" y="4419600"/>
            <a:ext cx="1085975" cy="939631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6" name="Freeform 13"/>
          <p:cNvSpPr>
            <a:spLocks/>
          </p:cNvSpPr>
          <p:nvPr/>
        </p:nvSpPr>
        <p:spPr bwMode="auto">
          <a:xfrm rot="5400000">
            <a:off x="7264400" y="2819400"/>
            <a:ext cx="914400" cy="914400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7" name="Freeform 14"/>
          <p:cNvSpPr>
            <a:spLocks/>
          </p:cNvSpPr>
          <p:nvPr/>
        </p:nvSpPr>
        <p:spPr bwMode="auto">
          <a:xfrm rot="-5400000">
            <a:off x="3411684" y="4357541"/>
            <a:ext cx="939631" cy="1063749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518" name="Freeform 15"/>
          <p:cNvSpPr>
            <a:spLocks/>
          </p:cNvSpPr>
          <p:nvPr/>
        </p:nvSpPr>
        <p:spPr bwMode="auto">
          <a:xfrm rot="302953">
            <a:off x="8167591" y="4446883"/>
            <a:ext cx="695304" cy="1344537"/>
          </a:xfrm>
          <a:custGeom>
            <a:avLst/>
            <a:gdLst>
              <a:gd name="T0" fmla="*/ 0 w 816"/>
              <a:gd name="T1" fmla="*/ 0 h 528"/>
              <a:gd name="T2" fmla="*/ 102550082 w 816"/>
              <a:gd name="T3" fmla="*/ 1864656385 h 528"/>
              <a:gd name="T4" fmla="*/ 348671089 w 816"/>
              <a:gd name="T5" fmla="*/ 2147483647 h 528"/>
              <a:gd name="T6" fmla="*/ 0 60000 65536"/>
              <a:gd name="T7" fmla="*/ 0 60000 65536"/>
              <a:gd name="T8" fmla="*/ 0 60000 65536"/>
              <a:gd name="T9" fmla="*/ 0 w 816"/>
              <a:gd name="T10" fmla="*/ 0 h 528"/>
              <a:gd name="T11" fmla="*/ 816 w 816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28">
                <a:moveTo>
                  <a:pt x="0" y="0"/>
                </a:moveTo>
                <a:cubicBezTo>
                  <a:pt x="52" y="172"/>
                  <a:pt x="104" y="344"/>
                  <a:pt x="240" y="432"/>
                </a:cubicBezTo>
                <a:cubicBezTo>
                  <a:pt x="376" y="520"/>
                  <a:pt x="596" y="524"/>
                  <a:pt x="816" y="528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2" name="Group 24"/>
          <p:cNvGrpSpPr>
            <a:grpSpLocks noChangeAspect="1"/>
          </p:cNvGrpSpPr>
          <p:nvPr/>
        </p:nvGrpSpPr>
        <p:grpSpPr bwMode="auto">
          <a:xfrm>
            <a:off x="5419460" y="3581400"/>
            <a:ext cx="858838" cy="858838"/>
            <a:chOff x="2688" y="2256"/>
            <a:chExt cx="432" cy="432"/>
          </a:xfrm>
        </p:grpSpPr>
        <p:sp>
          <p:nvSpPr>
            <p:cNvPr id="21521" name="Oval 16"/>
            <p:cNvSpPr>
              <a:spLocks noChangeAspect="1" noChangeArrowheads="1"/>
            </p:cNvSpPr>
            <p:nvPr/>
          </p:nvSpPr>
          <p:spPr bwMode="auto">
            <a:xfrm>
              <a:off x="2688" y="2256"/>
              <a:ext cx="432" cy="432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2" name="Line 18"/>
            <p:cNvSpPr>
              <a:spLocks noChangeAspect="1" noChangeShapeType="1"/>
            </p:cNvSpPr>
            <p:nvPr/>
          </p:nvSpPr>
          <p:spPr bwMode="auto">
            <a:xfrm flipH="1">
              <a:off x="2832" y="268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3" name="Line 21"/>
            <p:cNvSpPr>
              <a:spLocks noChangeAspect="1" noChangeShapeType="1"/>
            </p:cNvSpPr>
            <p:nvPr/>
          </p:nvSpPr>
          <p:spPr bwMode="auto">
            <a:xfrm rot="5400000" flipH="1">
              <a:off x="2640" y="244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4" name="Line 22"/>
            <p:cNvSpPr>
              <a:spLocks noChangeAspect="1" noChangeShapeType="1"/>
            </p:cNvSpPr>
            <p:nvPr/>
          </p:nvSpPr>
          <p:spPr bwMode="auto">
            <a:xfrm rot="10800000" flipH="1">
              <a:off x="2880" y="225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1525" name="Line 23"/>
            <p:cNvSpPr>
              <a:spLocks noChangeAspect="1" noChangeShapeType="1"/>
            </p:cNvSpPr>
            <p:nvPr/>
          </p:nvSpPr>
          <p:spPr bwMode="auto">
            <a:xfrm rot="16200000" flipH="1">
              <a:off x="3072" y="249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21520" name="TextBox 21"/>
          <p:cNvSpPr txBox="1">
            <a:spLocks noChangeArrowheads="1"/>
          </p:cNvSpPr>
          <p:nvPr/>
        </p:nvSpPr>
        <p:spPr bwMode="auto">
          <a:xfrm>
            <a:off x="7672662" y="4495800"/>
            <a:ext cx="1166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</a:rPr>
              <a:t>No      Yes</a:t>
            </a:r>
          </a:p>
        </p:txBody>
      </p:sp>
      <p:sp>
        <p:nvSpPr>
          <p:cNvPr id="2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</a:rPr>
              <a:pPr/>
              <a:t>4</a:t>
            </a:fld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38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357" y="320327"/>
            <a:ext cx="10515600" cy="484539"/>
          </a:xfrm>
        </p:spPr>
        <p:txBody>
          <a:bodyPr>
            <a:noAutofit/>
          </a:bodyPr>
          <a:lstStyle/>
          <a:p>
            <a:r>
              <a:rPr lang="en-US" sz="3600" dirty="0"/>
              <a:t>EROCA: An Adaptive Enrichment Trial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491042" y="2749639"/>
            <a:ext cx="9209915" cy="3075115"/>
            <a:chOff x="1135891" y="1803155"/>
            <a:chExt cx="9209915" cy="3075115"/>
          </a:xfrm>
        </p:grpSpPr>
        <p:grpSp>
          <p:nvGrpSpPr>
            <p:cNvPr id="29" name="Group 28"/>
            <p:cNvGrpSpPr/>
            <p:nvPr/>
          </p:nvGrpSpPr>
          <p:grpSpPr>
            <a:xfrm>
              <a:off x="1345243" y="2781840"/>
              <a:ext cx="8714266" cy="774446"/>
              <a:chOff x="1664976" y="3202442"/>
              <a:chExt cx="5449455" cy="371351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664976" y="3208033"/>
                <a:ext cx="5449455" cy="36576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119482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2573988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3028494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483000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6210036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937506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392012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4846518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301024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5755530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6664542" y="3202442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/>
            <p:cNvSpPr txBox="1"/>
            <p:nvPr/>
          </p:nvSpPr>
          <p:spPr>
            <a:xfrm>
              <a:off x="5512272" y="3694581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60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50157" y="3688775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90</a:t>
              </a: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345243" y="1803155"/>
              <a:ext cx="5199936" cy="752285"/>
              <a:chOff x="1680755" y="2701950"/>
              <a:chExt cx="3247589" cy="372106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680755" y="2701950"/>
                <a:ext cx="2708948" cy="372106"/>
              </a:xfrm>
              <a:prstGeom prst="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4389703" y="2708296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>
                <a:off x="4471144" y="2891176"/>
                <a:ext cx="457200" cy="0"/>
              </a:xfrm>
              <a:prstGeom prst="straightConnector1">
                <a:avLst/>
              </a:prstGeom>
              <a:ln w="635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 flipH="1">
                <a:off x="3872467" y="2891176"/>
                <a:ext cx="457200" cy="0"/>
              </a:xfrm>
              <a:prstGeom prst="straightConnector1">
                <a:avLst/>
              </a:prstGeom>
              <a:ln w="635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680755" y="2708296"/>
                <a:ext cx="0" cy="365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2641687" y="2743378"/>
                <a:ext cx="854721" cy="289250"/>
              </a:xfrm>
              <a:prstGeom prst="rect">
                <a:avLst/>
              </a:prstGeom>
              <a:solidFill>
                <a:schemeClr val="bg1">
                  <a:alpha val="67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/>
                  <a:t>Eligible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135891" y="3677299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30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57612" y="4416605"/>
              <a:ext cx="35110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Time post-arrest (minutes)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987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614" y="224105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Trial Simulation</a:t>
            </a:r>
          </a:p>
        </p:txBody>
      </p:sp>
    </p:spTree>
    <p:extLst>
      <p:ext uri="{BB962C8B-B14F-4D97-AF65-F5344CB8AC3E}">
        <p14:creationId xmlns:p14="http://schemas.microsoft.com/office/powerpoint/2010/main" val="3153976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3200400" y="35436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3048000" y="33912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895600" y="32388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743200" y="30864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590800" y="29340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438400" y="27816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286000" y="26292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7701" r="1733" b="6755"/>
          <a:stretch/>
        </p:blipFill>
        <p:spPr>
          <a:xfrm>
            <a:off x="2133600" y="2476878"/>
            <a:ext cx="4419600" cy="29333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1981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kern="0" dirty="0">
                <a:latin typeface="Calibri" panose="020F0502020204030204" pitchFamily="34" charset="0"/>
              </a:rPr>
              <a:t>Trial Simulation</a:t>
            </a: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1981200" y="990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1"/>
            <a:ext cx="2133600" cy="365125"/>
          </a:xfrm>
        </p:spPr>
        <p:txBody>
          <a:bodyPr/>
          <a:lstStyle/>
          <a:p>
            <a:fld id="{FECD21C8-93C1-EC40-A879-72A0D5B9B69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33601" y="1143000"/>
            <a:ext cx="4419600" cy="707886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Assumed “realities” including population, accrual, efficacy, safety</a:t>
            </a:r>
          </a:p>
        </p:txBody>
      </p:sp>
      <p:sp>
        <p:nvSpPr>
          <p:cNvPr id="26" name="Down Arrow 25"/>
          <p:cNvSpPr/>
          <p:nvPr/>
        </p:nvSpPr>
        <p:spPr>
          <a:xfrm>
            <a:off x="3962400" y="1981200"/>
            <a:ext cx="457200" cy="381000"/>
          </a:xfrm>
          <a:prstGeom prst="downArrow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325306" y="5715000"/>
            <a:ext cx="2645789" cy="400110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1000s of Virtual Trials</a:t>
            </a:r>
          </a:p>
        </p:txBody>
      </p:sp>
      <p:sp>
        <p:nvSpPr>
          <p:cNvPr id="35" name="Down Arrow 34"/>
          <p:cNvSpPr/>
          <p:nvPr/>
        </p:nvSpPr>
        <p:spPr>
          <a:xfrm rot="16200000">
            <a:off x="7734300" y="3200777"/>
            <a:ext cx="457200" cy="381000"/>
          </a:xfrm>
          <a:prstGeom prst="downArrow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Down Arrow 35"/>
          <p:cNvSpPr/>
          <p:nvPr/>
        </p:nvSpPr>
        <p:spPr>
          <a:xfrm rot="16200000">
            <a:off x="7734300" y="4686301"/>
            <a:ext cx="457200" cy="381000"/>
          </a:xfrm>
          <a:prstGeom prst="downArrow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8295239" y="3037334"/>
            <a:ext cx="2220362" cy="707886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Single Example Trials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295239" y="4215081"/>
            <a:ext cx="2209800" cy="1323439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Operating Characteristics (e.g., error rates, sample size)</a:t>
            </a:r>
          </a:p>
        </p:txBody>
      </p:sp>
    </p:spTree>
    <p:extLst>
      <p:ext uri="{BB962C8B-B14F-4D97-AF65-F5344CB8AC3E}">
        <p14:creationId xmlns:p14="http://schemas.microsoft.com/office/powerpoint/2010/main" val="1648922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839A1F-3B72-4689-9164-5AC7C9EAC8E2}"/>
              </a:ext>
            </a:extLst>
          </p:cNvPr>
          <p:cNvSpPr txBox="1"/>
          <p:nvPr/>
        </p:nvSpPr>
        <p:spPr>
          <a:xfrm>
            <a:off x="248230" y="2574123"/>
            <a:ext cx="258294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Generate subjects and randomize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3B3910-11F2-4515-8F4C-71C04EC34821}"/>
              </a:ext>
            </a:extLst>
          </p:cNvPr>
          <p:cNvSpPr txBox="1"/>
          <p:nvPr/>
        </p:nvSpPr>
        <p:spPr>
          <a:xfrm>
            <a:off x="1324678" y="371718"/>
            <a:ext cx="279033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Generate outcomes according to arm &amp; time to ECMO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EBBF2E-494E-425B-885C-8A9C6BF13196}"/>
              </a:ext>
            </a:extLst>
          </p:cNvPr>
          <p:cNvSpPr txBox="1"/>
          <p:nvPr/>
        </p:nvSpPr>
        <p:spPr>
          <a:xfrm>
            <a:off x="7799359" y="440619"/>
            <a:ext cx="404847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Estimate posterior probability of treatment super-superiority</a:t>
            </a:r>
          </a:p>
          <a:p>
            <a:pPr algn="ctr"/>
            <a:r>
              <a:rPr lang="en-US" sz="2400" dirty="0"/>
              <a:t>(all time windows)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C87AEB-2956-4B27-9697-D502687A66AE}"/>
              </a:ext>
            </a:extLst>
          </p:cNvPr>
          <p:cNvSpPr txBox="1"/>
          <p:nvPr/>
        </p:nvSpPr>
        <p:spPr>
          <a:xfrm>
            <a:off x="7526090" y="2572517"/>
            <a:ext cx="404847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Compare posterior probability in latest open eligibility window to </a:t>
            </a:r>
            <a:r>
              <a:rPr lang="en-US" sz="2400" b="1" i="1" dirty="0">
                <a:solidFill>
                  <a:srgbClr val="CC3300"/>
                </a:solidFill>
              </a:rPr>
              <a:t>prespecified</a:t>
            </a:r>
            <a:r>
              <a:rPr lang="en-US" sz="2400" dirty="0"/>
              <a:t> open/close thresholds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ADBC4D-DF1F-4C07-9DC1-F3243C341905}"/>
              </a:ext>
            </a:extLst>
          </p:cNvPr>
          <p:cNvSpPr txBox="1"/>
          <p:nvPr/>
        </p:nvSpPr>
        <p:spPr>
          <a:xfrm>
            <a:off x="2719846" y="4499874"/>
            <a:ext cx="37372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(Re)define eligibility window</a:t>
            </a:r>
          </a:p>
        </p:txBody>
      </p:sp>
      <p:grpSp>
        <p:nvGrpSpPr>
          <p:cNvPr id="27" name="Group 24">
            <a:extLst>
              <a:ext uri="{FF2B5EF4-FFF2-40B4-BE49-F238E27FC236}">
                <a16:creationId xmlns:a16="http://schemas.microsoft.com/office/drawing/2014/main" id="{8715F18B-FD94-4CF4-BB5B-4033E982038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91133" y="2323287"/>
            <a:ext cx="858838" cy="858838"/>
            <a:chOff x="2688" y="2256"/>
            <a:chExt cx="432" cy="432"/>
          </a:xfrm>
        </p:grpSpPr>
        <p:sp>
          <p:nvSpPr>
            <p:cNvPr id="28" name="Oval 16">
              <a:extLst>
                <a:ext uri="{FF2B5EF4-FFF2-40B4-BE49-F238E27FC236}">
                  <a16:creationId xmlns:a16="http://schemas.microsoft.com/office/drawing/2014/main" id="{D6252234-151E-41C9-BA1D-E8A3DB0CADA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688" y="2256"/>
              <a:ext cx="432" cy="432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9" name="Line 18">
              <a:extLst>
                <a:ext uri="{FF2B5EF4-FFF2-40B4-BE49-F238E27FC236}">
                  <a16:creationId xmlns:a16="http://schemas.microsoft.com/office/drawing/2014/main" id="{C714775C-CB0B-4C7E-8FA3-E2E3AFF2542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>
              <a:off x="2832" y="268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0" name="Line 21">
              <a:extLst>
                <a:ext uri="{FF2B5EF4-FFF2-40B4-BE49-F238E27FC236}">
                  <a16:creationId xmlns:a16="http://schemas.microsoft.com/office/drawing/2014/main" id="{1774C11D-4A22-441E-8D85-66EDECD9446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5400000" flipH="1">
              <a:off x="2640" y="2448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1" name="Line 22">
              <a:extLst>
                <a:ext uri="{FF2B5EF4-FFF2-40B4-BE49-F238E27FC236}">
                  <a16:creationId xmlns:a16="http://schemas.microsoft.com/office/drawing/2014/main" id="{0B380F55-1E3E-41F6-973E-09D58229621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10800000" flipH="1">
              <a:off x="2880" y="225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2" name="Line 23">
              <a:extLst>
                <a:ext uri="{FF2B5EF4-FFF2-40B4-BE49-F238E27FC236}">
                  <a16:creationId xmlns:a16="http://schemas.microsoft.com/office/drawing/2014/main" id="{2D6B58CC-5491-480F-B41C-B299E395569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16200000" flipH="1">
              <a:off x="3072" y="2496"/>
              <a:ext cx="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34" name="Freeform 12">
            <a:extLst>
              <a:ext uri="{FF2B5EF4-FFF2-40B4-BE49-F238E27FC236}">
                <a16:creationId xmlns:a16="http://schemas.microsoft.com/office/drawing/2014/main" id="{B9F97A1C-03C0-4F64-B44D-772E6C6DF637}"/>
              </a:ext>
            </a:extLst>
          </p:cNvPr>
          <p:cNvSpPr>
            <a:spLocks/>
          </p:cNvSpPr>
          <p:nvPr/>
        </p:nvSpPr>
        <p:spPr bwMode="auto">
          <a:xfrm rot="10800000">
            <a:off x="6852309" y="4424853"/>
            <a:ext cx="2754146" cy="269453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131332-7E28-4083-A87A-B4D7F19F0F98}"/>
              </a:ext>
            </a:extLst>
          </p:cNvPr>
          <p:cNvSpPr txBox="1"/>
          <p:nvPr/>
        </p:nvSpPr>
        <p:spPr>
          <a:xfrm>
            <a:off x="5003423" y="82508"/>
            <a:ext cx="1907526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Bayesian</a:t>
            </a:r>
          </a:p>
          <a:p>
            <a:pPr algn="ctr"/>
            <a:r>
              <a:rPr lang="en-US" sz="2400" dirty="0"/>
              <a:t>  decreasing step</a:t>
            </a:r>
          </a:p>
          <a:p>
            <a:pPr algn="ctr"/>
            <a:r>
              <a:rPr lang="en-US" sz="2400" dirty="0"/>
              <a:t> function</a:t>
            </a:r>
          </a:p>
        </p:txBody>
      </p:sp>
      <p:sp>
        <p:nvSpPr>
          <p:cNvPr id="40" name="Freeform 14">
            <a:extLst>
              <a:ext uri="{FF2B5EF4-FFF2-40B4-BE49-F238E27FC236}">
                <a16:creationId xmlns:a16="http://schemas.microsoft.com/office/drawing/2014/main" id="{5815A6FA-9D54-499A-B28F-2BA76E06110D}"/>
              </a:ext>
            </a:extLst>
          </p:cNvPr>
          <p:cNvSpPr>
            <a:spLocks/>
          </p:cNvSpPr>
          <p:nvPr/>
        </p:nvSpPr>
        <p:spPr bwMode="auto">
          <a:xfrm rot="-5400000">
            <a:off x="1013229" y="3388781"/>
            <a:ext cx="975955" cy="1767549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5" name="Freeform 11">
            <a:extLst>
              <a:ext uri="{FF2B5EF4-FFF2-40B4-BE49-F238E27FC236}">
                <a16:creationId xmlns:a16="http://schemas.microsoft.com/office/drawing/2014/main" id="{FB0B65F6-B0FE-4A9C-899C-11986A8A89B1}"/>
              </a:ext>
            </a:extLst>
          </p:cNvPr>
          <p:cNvSpPr>
            <a:spLocks/>
          </p:cNvSpPr>
          <p:nvPr/>
        </p:nvSpPr>
        <p:spPr bwMode="auto">
          <a:xfrm>
            <a:off x="617432" y="1213150"/>
            <a:ext cx="617130" cy="981515"/>
          </a:xfrm>
          <a:custGeom>
            <a:avLst/>
            <a:gdLst>
              <a:gd name="T0" fmla="*/ 0 w 576"/>
              <a:gd name="T1" fmla="*/ 1451609782 h 576"/>
              <a:gd name="T2" fmla="*/ 241934997 w 576"/>
              <a:gd name="T3" fmla="*/ 241934997 h 576"/>
              <a:gd name="T4" fmla="*/ 1451609782 w 576"/>
              <a:gd name="T5" fmla="*/ 0 h 576"/>
              <a:gd name="T6" fmla="*/ 0 60000 65536"/>
              <a:gd name="T7" fmla="*/ 0 60000 65536"/>
              <a:gd name="T8" fmla="*/ 0 60000 65536"/>
              <a:gd name="T9" fmla="*/ 0 w 576"/>
              <a:gd name="T10" fmla="*/ 0 h 576"/>
              <a:gd name="T11" fmla="*/ 576 w 57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576">
                <a:moveTo>
                  <a:pt x="0" y="576"/>
                </a:moveTo>
                <a:cubicBezTo>
                  <a:pt x="0" y="384"/>
                  <a:pt x="0" y="192"/>
                  <a:pt x="96" y="96"/>
                </a:cubicBezTo>
                <a:cubicBezTo>
                  <a:pt x="192" y="0"/>
                  <a:pt x="384" y="0"/>
                  <a:pt x="576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ECD37D9-46DF-4C0B-AAF9-38BC9A17BC59}"/>
              </a:ext>
            </a:extLst>
          </p:cNvPr>
          <p:cNvCxnSpPr>
            <a:cxnSpLocks/>
          </p:cNvCxnSpPr>
          <p:nvPr/>
        </p:nvCxnSpPr>
        <p:spPr>
          <a:xfrm>
            <a:off x="4234881" y="971883"/>
            <a:ext cx="553914" cy="0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8C991C1-99AD-414E-A2E9-90F9D5826E85}"/>
              </a:ext>
            </a:extLst>
          </p:cNvPr>
          <p:cNvCxnSpPr>
            <a:cxnSpLocks/>
          </p:cNvCxnSpPr>
          <p:nvPr/>
        </p:nvCxnSpPr>
        <p:spPr>
          <a:xfrm>
            <a:off x="7141025" y="971883"/>
            <a:ext cx="553914" cy="0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4E6B08-DF6A-4984-B803-DDB6E77A06E7}"/>
              </a:ext>
            </a:extLst>
          </p:cNvPr>
          <p:cNvCxnSpPr>
            <a:cxnSpLocks/>
          </p:cNvCxnSpPr>
          <p:nvPr/>
        </p:nvCxnSpPr>
        <p:spPr>
          <a:xfrm>
            <a:off x="9703199" y="1817235"/>
            <a:ext cx="0" cy="579624"/>
          </a:xfrm>
          <a:prstGeom prst="straightConnector1">
            <a:avLst/>
          </a:prstGeom>
          <a:ln w="79375"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BAE04EF-0071-4991-8D1D-01026C23135B}"/>
              </a:ext>
            </a:extLst>
          </p:cNvPr>
          <p:cNvGrpSpPr/>
          <p:nvPr/>
        </p:nvGrpSpPr>
        <p:grpSpPr>
          <a:xfrm>
            <a:off x="3593209" y="1203861"/>
            <a:ext cx="1729961" cy="1565918"/>
            <a:chOff x="3518032" y="2218660"/>
            <a:chExt cx="1729961" cy="1565918"/>
          </a:xfrm>
        </p:grpSpPr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8E145B3F-DCF7-4E94-9F6C-0BF0A04DEB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0387" y="2218660"/>
              <a:ext cx="0" cy="645430"/>
            </a:xfrm>
            <a:prstGeom prst="straightConnector1">
              <a:avLst/>
            </a:prstGeom>
            <a:ln w="79375">
              <a:solidFill>
                <a:srgbClr val="C00000"/>
              </a:solidFill>
              <a:headEnd w="lg" len="lg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A31193-1325-4573-BE08-3CD48A6970BB}"/>
                </a:ext>
              </a:extLst>
            </p:cNvPr>
            <p:cNvSpPr txBox="1"/>
            <p:nvPr/>
          </p:nvSpPr>
          <p:spPr>
            <a:xfrm>
              <a:off x="3518032" y="2953581"/>
              <a:ext cx="17299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CC3300"/>
                  </a:solidFill>
                </a:rPr>
                <a:t>Prespecified</a:t>
              </a:r>
            </a:p>
            <a:p>
              <a:pPr algn="ctr"/>
              <a:r>
                <a:rPr lang="en-US" sz="2400" dirty="0"/>
                <a:t>interim</a:t>
              </a: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71780340-6E16-4969-B5AB-47594762FAA9}"/>
              </a:ext>
            </a:extLst>
          </p:cNvPr>
          <p:cNvSpPr txBox="1"/>
          <p:nvPr/>
        </p:nvSpPr>
        <p:spPr>
          <a:xfrm>
            <a:off x="5073175" y="3403994"/>
            <a:ext cx="159017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To max size</a:t>
            </a:r>
          </a:p>
        </p:txBody>
      </p:sp>
    </p:spTree>
    <p:extLst>
      <p:ext uri="{BB962C8B-B14F-4D97-AF65-F5344CB8AC3E}">
        <p14:creationId xmlns:p14="http://schemas.microsoft.com/office/powerpoint/2010/main" val="343541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2" grpId="0" animBg="1"/>
      <p:bldP spid="24" grpId="0" animBg="1"/>
      <p:bldP spid="25" grpId="0" animBg="1"/>
      <p:bldP spid="34" grpId="0" animBg="1"/>
      <p:bldP spid="38" grpId="0" animBg="1"/>
      <p:bldP spid="40" grpId="0" animBg="1"/>
      <p:bldP spid="45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F91F5-76BF-4465-AF7B-8FA836964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1677" y="1823219"/>
            <a:ext cx="8286947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latin typeface="+mj-lt"/>
              </a:rPr>
              <a:t>Modified Rankin Scale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0 – No symptoms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1 – No significant disability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2 – Slight disability (independent)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3 – Moderate disability (can walk independently)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4 – Moderately severe disability (assistance for all functions)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5 – Vegetative, 24hr nursing care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6 – Dead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03D0E-9D2E-433F-AA74-8EF09A87B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23490" y="1671684"/>
            <a:ext cx="2516955" cy="45718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latin typeface="+mj-lt"/>
              </a:rPr>
              <a:t>Utility-weighted Modified Rankin Scale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1.00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0.91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0.76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0.65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0.33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0.00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0.00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0F6922-B7B0-4373-9558-F28DC93E0510}"/>
              </a:ext>
            </a:extLst>
          </p:cNvPr>
          <p:cNvCxnSpPr>
            <a:cxnSpLocks/>
          </p:cNvCxnSpPr>
          <p:nvPr/>
        </p:nvCxnSpPr>
        <p:spPr>
          <a:xfrm>
            <a:off x="349966" y="2762052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AC9FFC-6BA4-4B2B-AD00-E40F39513FDA}"/>
              </a:ext>
            </a:extLst>
          </p:cNvPr>
          <p:cNvCxnSpPr>
            <a:cxnSpLocks/>
          </p:cNvCxnSpPr>
          <p:nvPr/>
        </p:nvCxnSpPr>
        <p:spPr>
          <a:xfrm>
            <a:off x="349968" y="3214541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3B15AA-EBCA-4448-B872-724D90DEECC9}"/>
              </a:ext>
            </a:extLst>
          </p:cNvPr>
          <p:cNvCxnSpPr>
            <a:cxnSpLocks/>
          </p:cNvCxnSpPr>
          <p:nvPr/>
        </p:nvCxnSpPr>
        <p:spPr>
          <a:xfrm>
            <a:off x="349967" y="3678025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E7FBDA-F3CB-45F4-A573-C531FE28D189}"/>
              </a:ext>
            </a:extLst>
          </p:cNvPr>
          <p:cNvCxnSpPr>
            <a:cxnSpLocks/>
          </p:cNvCxnSpPr>
          <p:nvPr/>
        </p:nvCxnSpPr>
        <p:spPr>
          <a:xfrm>
            <a:off x="349965" y="4187073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5FDB2E-63F3-4439-BB12-BFA67DE8B26A}"/>
              </a:ext>
            </a:extLst>
          </p:cNvPr>
          <p:cNvCxnSpPr>
            <a:cxnSpLocks/>
          </p:cNvCxnSpPr>
          <p:nvPr/>
        </p:nvCxnSpPr>
        <p:spPr>
          <a:xfrm>
            <a:off x="266698" y="4705547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8F9877-DA47-471E-86CC-D9B2814D4DAB}"/>
              </a:ext>
            </a:extLst>
          </p:cNvPr>
          <p:cNvCxnSpPr>
            <a:cxnSpLocks/>
          </p:cNvCxnSpPr>
          <p:nvPr/>
        </p:nvCxnSpPr>
        <p:spPr>
          <a:xfrm>
            <a:off x="266697" y="5186315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6B1CA9-AFF2-4B9D-9D79-90E0B5BB5316}"/>
              </a:ext>
            </a:extLst>
          </p:cNvPr>
          <p:cNvCxnSpPr>
            <a:cxnSpLocks/>
          </p:cNvCxnSpPr>
          <p:nvPr/>
        </p:nvCxnSpPr>
        <p:spPr>
          <a:xfrm>
            <a:off x="266696" y="5676508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6490277-2BF7-441F-BC5A-1AABD8456A76}"/>
              </a:ext>
            </a:extLst>
          </p:cNvPr>
          <p:cNvCxnSpPr>
            <a:cxnSpLocks/>
          </p:cNvCxnSpPr>
          <p:nvPr/>
        </p:nvCxnSpPr>
        <p:spPr>
          <a:xfrm>
            <a:off x="266696" y="6174557"/>
            <a:ext cx="114920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510097A5-8707-4937-8C1A-5816EEA72F6E}"/>
              </a:ext>
            </a:extLst>
          </p:cNvPr>
          <p:cNvSpPr txBox="1">
            <a:spLocks/>
          </p:cNvSpPr>
          <p:nvPr/>
        </p:nvSpPr>
        <p:spPr>
          <a:xfrm>
            <a:off x="197178" y="195443"/>
            <a:ext cx="3865775" cy="634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Outcome Measure</a:t>
            </a:r>
          </a:p>
        </p:txBody>
      </p:sp>
    </p:spTree>
    <p:extLst>
      <p:ext uri="{BB962C8B-B14F-4D97-AF65-F5344CB8AC3E}">
        <p14:creationId xmlns:p14="http://schemas.microsoft.com/office/powerpoint/2010/main" val="3458712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485</Words>
  <Application>Microsoft Office PowerPoint</Application>
  <PresentationFormat>Widescreen</PresentationFormat>
  <Paragraphs>164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EROCA Trial: Statistical Design and Simulation</vt:lpstr>
      <vt:lpstr>EROCA Trial: Design Challenges</vt:lpstr>
      <vt:lpstr>EROCA Trial: Design Challenges</vt:lpstr>
      <vt:lpstr>The Adaptive Process</vt:lpstr>
      <vt:lpstr>EROCA: An Adaptive Enrichment Trial</vt:lpstr>
      <vt:lpstr>Trial Simulation</vt:lpstr>
      <vt:lpstr>PowerPoint Presentation</vt:lpstr>
      <vt:lpstr>PowerPoint Presentation</vt:lpstr>
      <vt:lpstr>PowerPoint Presentation</vt:lpstr>
      <vt:lpstr>Example Scenarios For Simulation Generation</vt:lpstr>
      <vt:lpstr>Learning from the results of simulation</vt:lpstr>
      <vt:lpstr>Sample Trial: p(open)&gt;40% p(close)&lt;10%</vt:lpstr>
      <vt:lpstr>PowerPoint Presentation</vt:lpstr>
      <vt:lpstr>Sample Trial: p(open)&gt;40% p(close)&lt;10%</vt:lpstr>
      <vt:lpstr>Sample Trial: p(open)&gt;40% p(close)&lt;10%</vt:lpstr>
      <vt:lpstr>Operating characteristics under open/close threshold*</vt:lpstr>
      <vt:lpstr>PowerPoint Presentation</vt:lpstr>
      <vt:lpstr>Operating Characteristics: Probability of a Positive Trial*</vt:lpstr>
      <vt:lpstr>Future Directions: Planned Features</vt:lpstr>
      <vt:lpstr>PowerPoint Presentation</vt:lpstr>
    </vt:vector>
  </TitlesOfParts>
  <Company>LA BioMedical Research Institute.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Tolles, Juliana</dc:creator>
  <cp:lastModifiedBy>Windows User</cp:lastModifiedBy>
  <cp:revision>114</cp:revision>
  <dcterms:created xsi:type="dcterms:W3CDTF">2018-05-08T22:51:22Z</dcterms:created>
  <dcterms:modified xsi:type="dcterms:W3CDTF">2018-05-22T20:57:09Z</dcterms:modified>
</cp:coreProperties>
</file>